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57" r:id="rId3"/>
    <p:sldId id="265" r:id="rId4"/>
    <p:sldId id="266" r:id="rId5"/>
    <p:sldId id="267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58" r:id="rId15"/>
    <p:sldId id="279" r:id="rId16"/>
    <p:sldId id="280" r:id="rId17"/>
    <p:sldId id="281" r:id="rId18"/>
    <p:sldId id="282" r:id="rId19"/>
    <p:sldId id="278" r:id="rId20"/>
    <p:sldId id="260" r:id="rId21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8965" y="2970885"/>
            <a:ext cx="7772400" cy="859205"/>
          </a:xfrm>
          <a:effectLst>
            <a:outerShdw blurRad="50800" dist="38100" dir="2700000" algn="tl" rotWithShape="0">
              <a:schemeClr val="tx1">
                <a:alpha val="55000"/>
              </a:schemeClr>
            </a:outerShdw>
          </a:effectLst>
        </p:spPr>
        <p:txBody>
          <a:bodyPr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48965" y="3887115"/>
            <a:ext cx="6400800" cy="458115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rgbClr val="FF00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Upravte štýl predlohy podnadpisov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2E2F3-A957-4897-AE39-228CC061DCDB}" type="datetimeFigureOut">
              <a:rPr lang="sk-SK" smtClean="0"/>
              <a:pPr/>
              <a:t>12. 8. 2015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3253875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9149" y="1443835"/>
            <a:ext cx="6413609" cy="584623"/>
          </a:xfrm>
          <a:solidFill>
            <a:srgbClr val="FF0000"/>
          </a:solidFill>
        </p:spPr>
        <p:txBody>
          <a:bodyPr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4655"/>
            <a:ext cx="8229600" cy="4071508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2E2F3-A957-4897-AE39-228CC061DCDB}" type="datetimeFigureOut">
              <a:rPr lang="sk-SK" smtClean="0"/>
              <a:pPr/>
              <a:t>12. 8. 2015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1664471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2490" y="580048"/>
            <a:ext cx="7329840" cy="558377"/>
          </a:xfrm>
          <a:solidFill>
            <a:srgbClr val="FF0000"/>
          </a:solidFill>
        </p:spPr>
        <p:txBody>
          <a:bodyPr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17900" y="1443836"/>
            <a:ext cx="6710784" cy="4275740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2E2F3-A957-4897-AE39-228CC061DCDB}" type="datetimeFigureOut">
              <a:rPr lang="sk-SK" smtClean="0"/>
              <a:pPr/>
              <a:t>12. 8. 2015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1629391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2E2F3-A957-4897-AE39-228CC061DCDB}" type="datetimeFigureOut">
              <a:rPr lang="sk-SK" smtClean="0"/>
              <a:pPr/>
              <a:t>12. 8. 2015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3863441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2E2F3-A957-4897-AE39-228CC061DCDB}" type="datetimeFigureOut">
              <a:rPr lang="sk-SK" smtClean="0"/>
              <a:pPr/>
              <a:t>12. 8. 2015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3556791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470033"/>
            <a:ext cx="6404460" cy="584622"/>
          </a:xfrm>
          <a:solidFill>
            <a:srgbClr val="FF0000"/>
          </a:solidFill>
        </p:spPr>
        <p:txBody>
          <a:bodyPr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54655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684517"/>
            <a:ext cx="4040188" cy="3798583"/>
          </a:xfrm>
        </p:spPr>
        <p:txBody>
          <a:bodyPr/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054655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684517"/>
            <a:ext cx="4041775" cy="3798583"/>
          </a:xfrm>
        </p:spPr>
        <p:txBody>
          <a:bodyPr/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2E2F3-A957-4897-AE39-228CC061DCDB}" type="datetimeFigureOut">
              <a:rPr lang="sk-SK" smtClean="0"/>
              <a:pPr/>
              <a:t>12. 8. 2015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4122911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2E2F3-A957-4897-AE39-228CC061DCDB}" type="datetimeFigureOut">
              <a:rPr lang="sk-SK" smtClean="0"/>
              <a:pPr/>
              <a:t>12. 8. 2015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3029773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2E2F3-A957-4897-AE39-228CC061DCDB}" type="datetimeFigureOut">
              <a:rPr lang="sk-SK" smtClean="0"/>
              <a:pPr/>
              <a:t>12. 8. 2015</a:t>
            </a:fld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4251864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2E2F3-A957-4897-AE39-228CC061DCDB}" type="datetimeFigureOut">
              <a:rPr lang="sk-SK" smtClean="0"/>
              <a:pPr/>
              <a:t>12. 8. 2015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3174452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 smtClean="0"/>
              <a:t>Ak chcete pridať obrázok, kliknite na ikonu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2E2F3-A957-4897-AE39-228CC061DCDB}" type="datetimeFigureOut">
              <a:rPr lang="sk-SK" smtClean="0"/>
              <a:pPr/>
              <a:t>12. 8. 2015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477607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2E2F3-A957-4897-AE39-228CC061DCDB}" type="datetimeFigureOut">
              <a:rPr lang="sk-SK" smtClean="0"/>
              <a:pPr/>
              <a:t>12. 8. 2015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34286657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2E2F3-A957-4897-AE39-228CC061DCDB}" type="datetimeFigureOut">
              <a:rPr lang="sk-SK" smtClean="0"/>
              <a:pPr/>
              <a:t>12. 8. 2015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893609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92E2F3-A957-4897-AE39-228CC061DCDB}" type="datetimeFigureOut">
              <a:rPr lang="sk-SK" smtClean="0"/>
              <a:pPr/>
              <a:t>12. 8. 2015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C84D80-3779-453A-ADA2-5F0F5F321983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1944039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  <p:sldLayoutId id="214748378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7" Type="http://schemas.openxmlformats.org/officeDocument/2006/relationships/image" Target="../media/image48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>
                <a:latin typeface="Jokerman" panose="04090605060D06020702" pitchFamily="82" charset="0"/>
              </a:rPr>
              <a:t>Zelenina a ovocie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sk-SK" sz="14400" b="1" dirty="0" smtClean="0">
                <a:latin typeface="Informal Roman" panose="030604020304060B0204" pitchFamily="66" charset="0"/>
              </a:rPr>
              <a:t>Základná škola Jána Amosa Komenského</a:t>
            </a:r>
          </a:p>
          <a:p>
            <a:r>
              <a:rPr lang="sk-SK" sz="14400" b="1" dirty="0" smtClean="0">
                <a:latin typeface="Informal Roman" panose="030604020304060B0204" pitchFamily="66" charset="0"/>
              </a:rPr>
              <a:t>Nová cesta 9</a:t>
            </a:r>
          </a:p>
          <a:p>
            <a:r>
              <a:rPr lang="sk-SK" sz="14400" b="1" dirty="0" smtClean="0">
                <a:latin typeface="Informal Roman" panose="030604020304060B0204" pitchFamily="66" charset="0"/>
              </a:rPr>
              <a:t>Tvrdošovce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xmlns="" val="2984398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2800" dirty="0" smtClean="0">
                <a:latin typeface="Jokerman" panose="04090605060D06020702" pitchFamily="82" charset="0"/>
              </a:rPr>
              <a:t>Základná škola J.A. Komenského</a:t>
            </a:r>
            <a:endParaRPr lang="sk-SK" sz="2800" dirty="0">
              <a:latin typeface="Jokerman" panose="04090605060D06020702" pitchFamily="82" charset="0"/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sk-SK" dirty="0" smtClean="0"/>
              <a:t> </a:t>
            </a:r>
            <a:r>
              <a:rPr lang="sk-SK" dirty="0"/>
              <a:t> </a:t>
            </a:r>
            <a:r>
              <a:rPr lang="sk-SK" dirty="0">
                <a:latin typeface="Jokerman" panose="04090605060D06020702" pitchFamily="82" charset="0"/>
              </a:rPr>
              <a:t>*Ovocná ochutnávka </a:t>
            </a:r>
          </a:p>
          <a:p>
            <a:pPr marL="0" indent="0">
              <a:buNone/>
            </a:pPr>
            <a:r>
              <a:rPr lang="sk-SK" dirty="0">
                <a:latin typeface="Jokerman" panose="04090605060D06020702" pitchFamily="82" charset="0"/>
              </a:rPr>
              <a:t> * Zeleninové tajomstvá</a:t>
            </a:r>
          </a:p>
          <a:p>
            <a:pPr marL="0" indent="0">
              <a:buNone/>
            </a:pPr>
            <a:r>
              <a:rPr lang="sk-SK" dirty="0">
                <a:latin typeface="Jokerman" panose="04090605060D06020702" pitchFamily="82" charset="0"/>
              </a:rPr>
              <a:t> * </a:t>
            </a:r>
            <a:r>
              <a:rPr lang="sk-SK" dirty="0" err="1" smtClean="0">
                <a:latin typeface="Jokerman" panose="04090605060D06020702" pitchFamily="82" charset="0"/>
              </a:rPr>
              <a:t>Exurzia</a:t>
            </a:r>
            <a:r>
              <a:rPr lang="sk-SK" dirty="0" smtClean="0">
                <a:latin typeface="Jokerman" panose="04090605060D06020702" pitchFamily="82" charset="0"/>
              </a:rPr>
              <a:t> </a:t>
            </a:r>
            <a:r>
              <a:rPr lang="sk-SK" dirty="0">
                <a:latin typeface="Jokerman" panose="04090605060D06020702" pitchFamily="82" charset="0"/>
              </a:rPr>
              <a:t>v sade</a:t>
            </a:r>
          </a:p>
          <a:p>
            <a:pPr marL="0" indent="0">
              <a:buNone/>
            </a:pPr>
            <a:r>
              <a:rPr lang="sk-SK" dirty="0">
                <a:latin typeface="Jokerman" panose="04090605060D06020702" pitchFamily="82" charset="0"/>
              </a:rPr>
              <a:t> * </a:t>
            </a:r>
            <a:r>
              <a:rPr lang="sk-SK" dirty="0" smtClean="0">
                <a:latin typeface="Jokerman" panose="04090605060D06020702" pitchFamily="82" charset="0"/>
              </a:rPr>
              <a:t>Oberanie </a:t>
            </a:r>
            <a:r>
              <a:rPr lang="sk-SK" dirty="0">
                <a:latin typeface="Jokerman" panose="04090605060D06020702" pitchFamily="82" charset="0"/>
              </a:rPr>
              <a:t>jabĺk v sade nášho </a:t>
            </a:r>
            <a:r>
              <a:rPr lang="sk-SK" dirty="0" err="1" smtClean="0">
                <a:latin typeface="Jokerman" panose="04090605060D06020702" pitchFamily="82" charset="0"/>
              </a:rPr>
              <a:t>poľnohospod</a:t>
            </a:r>
            <a:r>
              <a:rPr lang="sk-SK" dirty="0" smtClean="0">
                <a:latin typeface="Jokerman" panose="04090605060D06020702" pitchFamily="82" charset="0"/>
              </a:rPr>
              <a:t>. </a:t>
            </a:r>
            <a:r>
              <a:rPr lang="sk-SK" dirty="0">
                <a:latin typeface="Jokerman" panose="04090605060D06020702" pitchFamily="82" charset="0"/>
              </a:rPr>
              <a:t>družstva</a:t>
            </a:r>
          </a:p>
          <a:p>
            <a:pPr marL="0" indent="0">
              <a:buNone/>
            </a:pPr>
            <a:r>
              <a:rPr lang="sk-SK" dirty="0">
                <a:latin typeface="Jokerman" panose="04090605060D06020702" pitchFamily="82" charset="0"/>
              </a:rPr>
              <a:t> *Deň jablka</a:t>
            </a:r>
          </a:p>
          <a:p>
            <a:pPr marL="0" indent="0">
              <a:buNone/>
            </a:pPr>
            <a:r>
              <a:rPr lang="sk-SK" dirty="0">
                <a:latin typeface="Jokerman" panose="04090605060D06020702" pitchFamily="82" charset="0"/>
              </a:rPr>
              <a:t> * </a:t>
            </a:r>
            <a:r>
              <a:rPr lang="sk-SK" dirty="0" err="1" smtClean="0">
                <a:latin typeface="Jokerman" panose="04090605060D06020702" pitchFamily="82" charset="0"/>
              </a:rPr>
              <a:t>Jabl´čkové</a:t>
            </a:r>
            <a:r>
              <a:rPr lang="sk-SK" dirty="0" smtClean="0">
                <a:latin typeface="Jokerman" panose="04090605060D06020702" pitchFamily="82" charset="0"/>
              </a:rPr>
              <a:t> desiate a </a:t>
            </a:r>
            <a:r>
              <a:rPr lang="sk-SK" dirty="0">
                <a:latin typeface="Jokerman" panose="04090605060D06020702" pitchFamily="82" charset="0"/>
              </a:rPr>
              <a:t>ovocný džús z nášho sadu</a:t>
            </a:r>
          </a:p>
          <a:p>
            <a:pPr marL="0" indent="0">
              <a:buNone/>
            </a:pPr>
            <a:r>
              <a:rPr lang="sk-SK" dirty="0">
                <a:latin typeface="Jokerman" panose="04090605060D06020702" pitchFamily="82" charset="0"/>
              </a:rPr>
              <a:t> * </a:t>
            </a:r>
            <a:r>
              <a:rPr lang="sk-SK" dirty="0" smtClean="0">
                <a:latin typeface="Jokerman" panose="04090605060D06020702" pitchFamily="82" charset="0"/>
              </a:rPr>
              <a:t>Deň </a:t>
            </a:r>
            <a:r>
              <a:rPr lang="sk-SK" dirty="0">
                <a:latin typeface="Jokerman" panose="04090605060D06020702" pitchFamily="82" charset="0"/>
              </a:rPr>
              <a:t>s rakytníkom</a:t>
            </a:r>
          </a:p>
          <a:p>
            <a:pPr marL="0" indent="0">
              <a:buNone/>
            </a:pPr>
            <a:r>
              <a:rPr lang="sk-SK" dirty="0">
                <a:latin typeface="Jokerman" panose="04090605060D06020702" pitchFamily="82" charset="0"/>
              </a:rPr>
              <a:t> * Výstava Plody </a:t>
            </a:r>
            <a:r>
              <a:rPr lang="sk-SK" dirty="0" smtClean="0">
                <a:latin typeface="Jokerman" panose="04090605060D06020702" pitchFamily="82" charset="0"/>
              </a:rPr>
              <a:t>jesene</a:t>
            </a:r>
          </a:p>
          <a:p>
            <a:pPr marL="0" indent="0">
              <a:buNone/>
            </a:pPr>
            <a:r>
              <a:rPr lang="sk-SK" dirty="0" smtClean="0">
                <a:latin typeface="Jokerman" panose="04090605060D06020702" pitchFamily="82" charset="0"/>
              </a:rPr>
              <a:t> *Pečenie cukinového koláča</a:t>
            </a:r>
          </a:p>
          <a:p>
            <a:pPr marL="0" indent="0">
              <a:buNone/>
            </a:pPr>
            <a:r>
              <a:rPr lang="sk-SK" dirty="0">
                <a:latin typeface="Jokerman" panose="04090605060D06020702" pitchFamily="82" charset="0"/>
              </a:rPr>
              <a:t> </a:t>
            </a:r>
            <a:r>
              <a:rPr lang="sk-SK" dirty="0" smtClean="0">
                <a:latin typeface="Jokerman" panose="04090605060D06020702" pitchFamily="82" charset="0"/>
              </a:rPr>
              <a:t>* Mrkvová nátierka</a:t>
            </a:r>
          </a:p>
          <a:p>
            <a:pPr marL="0" indent="0">
              <a:buNone/>
            </a:pPr>
            <a:r>
              <a:rPr lang="sk-SK" dirty="0">
                <a:latin typeface="Jokerman" panose="04090605060D06020702" pitchFamily="82" charset="0"/>
              </a:rPr>
              <a:t> </a:t>
            </a:r>
            <a:r>
              <a:rPr lang="sk-SK" dirty="0" smtClean="0">
                <a:latin typeface="Jokerman" panose="04090605060D06020702" pitchFamily="82" charset="0"/>
              </a:rPr>
              <a:t>* </a:t>
            </a:r>
            <a:r>
              <a:rPr lang="sk-SK" dirty="0">
                <a:latin typeface="Jokerman" panose="04090605060D06020702" pitchFamily="82" charset="0"/>
              </a:rPr>
              <a:t>S</a:t>
            </a:r>
            <a:r>
              <a:rPr lang="sk-SK" dirty="0" smtClean="0">
                <a:latin typeface="Jokerman" panose="04090605060D06020702" pitchFamily="82" charset="0"/>
              </a:rPr>
              <a:t>ušenie ovocia</a:t>
            </a:r>
          </a:p>
          <a:p>
            <a:pPr marL="0" indent="0">
              <a:buNone/>
            </a:pPr>
            <a:r>
              <a:rPr lang="sk-SK" dirty="0" smtClean="0">
                <a:latin typeface="Jokerman" panose="04090605060D06020702" pitchFamily="82" charset="0"/>
              </a:rPr>
              <a:t> * Ako na to, aby ostalo ovocie a zelenina čo najdlhšie fit</a:t>
            </a:r>
          </a:p>
          <a:p>
            <a:pPr marL="0" indent="0">
              <a:buNone/>
            </a:pPr>
            <a:endParaRPr lang="sk-SK" dirty="0">
              <a:latin typeface="Jokerman" panose="04090605060D06020702" pitchFamily="82" charset="0"/>
            </a:endParaRPr>
          </a:p>
          <a:p>
            <a:pPr marL="0" indent="0">
              <a:buNone/>
            </a:pPr>
            <a:endParaRPr lang="sk-SK" dirty="0" smtClean="0">
              <a:latin typeface="Jokerman" panose="04090605060D0602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13762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512" y="1484784"/>
            <a:ext cx="8685605" cy="584623"/>
          </a:xfrm>
        </p:spPr>
        <p:txBody>
          <a:bodyPr>
            <a:normAutofit fontScale="90000"/>
          </a:bodyPr>
          <a:lstStyle/>
          <a:p>
            <a:r>
              <a:rPr lang="sk-SK" dirty="0">
                <a:latin typeface="Jokerman" panose="04090605060D06020702" pitchFamily="82" charset="0"/>
              </a:rPr>
              <a:t>Ovocná ochutnávka.  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dirty="0">
                <a:latin typeface="Jokerman" panose="04090605060D06020702" pitchFamily="82" charset="0"/>
              </a:rPr>
              <a:t>aktivita je určená pre deti z ročníkov 1.-4.</a:t>
            </a:r>
          </a:p>
          <a:p>
            <a:r>
              <a:rPr lang="sk-SK" dirty="0">
                <a:latin typeface="Jokerman" panose="04090605060D06020702" pitchFamily="82" charset="0"/>
              </a:rPr>
              <a:t>Zúčastnilo sa jej 95 detí</a:t>
            </a:r>
          </a:p>
          <a:p>
            <a:r>
              <a:rPr lang="sk-SK" i="1" dirty="0">
                <a:latin typeface="Jokerman" panose="04090605060D06020702" pitchFamily="82" charset="0"/>
              </a:rPr>
              <a:t>Deti si priniesli do školy chutné ovocie. Po rozhovore o tom, kde rastie, kedy sa zbiera </a:t>
            </a:r>
            <a:r>
              <a:rPr lang="sk-SK" i="1" dirty="0" smtClean="0">
                <a:latin typeface="Jokerman" panose="04090605060D06020702" pitchFamily="82" charset="0"/>
              </a:rPr>
              <a:t>si </a:t>
            </a:r>
            <a:r>
              <a:rPr lang="sk-SK" i="1" dirty="0">
                <a:latin typeface="Jokerman" panose="04090605060D06020702" pitchFamily="82" charset="0"/>
              </a:rPr>
              <a:t>ovocie nakrájali a </a:t>
            </a:r>
            <a:r>
              <a:rPr lang="sk-SK" i="1" dirty="0" smtClean="0">
                <a:latin typeface="Jokerman" panose="04090605060D06020702" pitchFamily="82" charset="0"/>
              </a:rPr>
              <a:t>ochutnávali </a:t>
            </a:r>
            <a:r>
              <a:rPr lang="sk-SK" i="1" dirty="0">
                <a:latin typeface="Jokerman" panose="04090605060D06020702" pitchFamily="82" charset="0"/>
              </a:rPr>
              <a:t>kúsky dobrôtok. Každý, kto </a:t>
            </a:r>
            <a:r>
              <a:rPr lang="sk-SK" i="1" dirty="0" smtClean="0">
                <a:latin typeface="Jokerman" panose="04090605060D06020702" pitchFamily="82" charset="0"/>
              </a:rPr>
              <a:t>pekne </a:t>
            </a:r>
            <a:r>
              <a:rPr lang="sk-SK" i="1" dirty="0" err="1" smtClean="0">
                <a:latin typeface="Jokerman" panose="04090605060D06020702" pitchFamily="82" charset="0"/>
              </a:rPr>
              <a:t>pracovaldostal</a:t>
            </a:r>
            <a:r>
              <a:rPr lang="sk-SK" i="1" dirty="0" smtClean="0">
                <a:latin typeface="Jokerman" panose="04090605060D06020702" pitchFamily="82" charset="0"/>
              </a:rPr>
              <a:t> </a:t>
            </a:r>
            <a:r>
              <a:rPr lang="sk-SK" i="1" dirty="0">
                <a:latin typeface="Jokerman" panose="04090605060D06020702" pitchFamily="82" charset="0"/>
              </a:rPr>
              <a:t>diplom znalca ovocia, ktorý si mohol </a:t>
            </a:r>
            <a:r>
              <a:rPr lang="sk-SK" i="1" dirty="0" smtClean="0">
                <a:latin typeface="Jokerman" panose="04090605060D06020702" pitchFamily="82" charset="0"/>
              </a:rPr>
              <a:t>vyfarbiť.</a:t>
            </a:r>
            <a:endParaRPr lang="sk-SK" dirty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xmlns="" val="40560028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 smtClean="0">
                <a:latin typeface="Jokerman" panose="04090605060D06020702" pitchFamily="82" charset="0"/>
              </a:rPr>
              <a:t>Ovocná ochutnávka. </a:t>
            </a:r>
            <a:endParaRPr lang="sk-SK" dirty="0"/>
          </a:p>
        </p:txBody>
      </p:sp>
      <p:pic>
        <p:nvPicPr>
          <p:cNvPr id="10" name="Zástupný symbol obsahu 9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540" y="2070447"/>
            <a:ext cx="2426593" cy="1819945"/>
          </a:xfrm>
        </p:spPr>
      </p:pic>
      <p:pic>
        <p:nvPicPr>
          <p:cNvPr id="12" name="Obrázok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11760" y="2060848"/>
            <a:ext cx="3995936" cy="2996952"/>
          </a:xfrm>
          <a:prstGeom prst="rect">
            <a:avLst/>
          </a:prstGeom>
        </p:spPr>
      </p:pic>
      <p:pic>
        <p:nvPicPr>
          <p:cNvPr id="11" name="Obrázok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3528" y="3861048"/>
            <a:ext cx="3563888" cy="2672916"/>
          </a:xfrm>
          <a:prstGeom prst="rect">
            <a:avLst/>
          </a:prstGeom>
        </p:spPr>
      </p:pic>
      <p:pic>
        <p:nvPicPr>
          <p:cNvPr id="13" name="Obrázok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48064" y="3872911"/>
            <a:ext cx="3827917" cy="2870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887463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>
                <a:latin typeface="Jokerman" panose="04090605060D06020702" pitchFamily="82" charset="0"/>
              </a:rPr>
              <a:t>* Zeleninové </a:t>
            </a:r>
            <a:r>
              <a:rPr lang="sk-SK" dirty="0" smtClean="0">
                <a:latin typeface="Jokerman" panose="04090605060D06020702" pitchFamily="82" charset="0"/>
              </a:rPr>
              <a:t>tajomstvá</a:t>
            </a:r>
            <a:endParaRPr lang="sk-SK" dirty="0"/>
          </a:p>
        </p:txBody>
      </p:sp>
      <p:sp>
        <p:nvSpPr>
          <p:cNvPr id="5" name="Zástupný symbol obsahu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k-SK" i="1" dirty="0" smtClean="0"/>
              <a:t>*deti si pripravili chutné pohostenie v rámci zeleninového dňa </a:t>
            </a:r>
            <a:endParaRPr lang="sk-SK" i="1" dirty="0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7548" y="3068960"/>
            <a:ext cx="6236185" cy="3507854"/>
          </a:xfrm>
          <a:prstGeom prst="rect">
            <a:avLst/>
          </a:prstGeom>
        </p:spPr>
      </p:pic>
      <p:pic>
        <p:nvPicPr>
          <p:cNvPr id="6" name="Zástupný symbol obsahu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64088" y="4365326"/>
            <a:ext cx="3547492" cy="1995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361802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>
                <a:latin typeface="Jokerman" panose="04090605060D06020702" pitchFamily="82" charset="0"/>
              </a:rPr>
              <a:t> * </a:t>
            </a:r>
            <a:r>
              <a:rPr lang="sk-SK" dirty="0" err="1">
                <a:latin typeface="Jokerman" panose="04090605060D06020702" pitchFamily="82" charset="0"/>
              </a:rPr>
              <a:t>Exurzia</a:t>
            </a:r>
            <a:r>
              <a:rPr lang="sk-SK" dirty="0">
                <a:latin typeface="Jokerman" panose="04090605060D06020702" pitchFamily="82" charset="0"/>
              </a:rPr>
              <a:t> v </a:t>
            </a:r>
            <a:r>
              <a:rPr lang="sk-SK" dirty="0" smtClean="0">
                <a:latin typeface="Jokerman" panose="04090605060D06020702" pitchFamily="82" charset="0"/>
              </a:rPr>
              <a:t>sade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2000" i="1" dirty="0" smtClean="0"/>
              <a:t>V jedno pekné dopoludnie sa deti vybrali do nášho sadu, kde im odborníci porozprávali o plodoch, ktoré sa u nás v obci pestujú.</a:t>
            </a:r>
          </a:p>
          <a:p>
            <a:r>
              <a:rPr lang="sk-SK" sz="2000" i="1" dirty="0" smtClean="0"/>
              <a:t>* aktivity sa zúčastnili deti 1.-6. ročníka = 193 detí</a:t>
            </a:r>
            <a:endParaRPr lang="sk-SK" sz="2000" i="1" dirty="0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24540" y="4293096"/>
            <a:ext cx="3995936" cy="2674965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72200" y="3140969"/>
            <a:ext cx="2771799" cy="1855502"/>
          </a:xfrm>
          <a:prstGeom prst="rect">
            <a:avLst/>
          </a:prstGeom>
        </p:spPr>
      </p:pic>
      <p:pic>
        <p:nvPicPr>
          <p:cNvPr id="4" name="Obrázok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91512" y="3140968"/>
            <a:ext cx="3066055" cy="2052483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010" y="4617065"/>
            <a:ext cx="3275856" cy="2192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699663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-9149" y="1443835"/>
            <a:ext cx="8757613" cy="584623"/>
          </a:xfrm>
        </p:spPr>
        <p:txBody>
          <a:bodyPr>
            <a:normAutofit/>
          </a:bodyPr>
          <a:lstStyle/>
          <a:p>
            <a:r>
              <a:rPr lang="sk-SK" sz="2700" dirty="0">
                <a:latin typeface="Jokerman" panose="04090605060D06020702" pitchFamily="82" charset="0"/>
              </a:rPr>
              <a:t>* Oberanie jabĺk v sade nášho </a:t>
            </a:r>
            <a:r>
              <a:rPr lang="sk-SK" sz="2700" dirty="0" err="1">
                <a:latin typeface="Jokerman" panose="04090605060D06020702" pitchFamily="82" charset="0"/>
              </a:rPr>
              <a:t>poľnohospod</a:t>
            </a:r>
            <a:r>
              <a:rPr lang="sk-SK" sz="2700" dirty="0">
                <a:latin typeface="Jokerman" panose="04090605060D06020702" pitchFamily="82" charset="0"/>
              </a:rPr>
              <a:t>. </a:t>
            </a:r>
            <a:r>
              <a:rPr lang="sk-SK" sz="2700" dirty="0" smtClean="0">
                <a:latin typeface="Jokerman" panose="04090605060D06020702" pitchFamily="82" charset="0"/>
              </a:rPr>
              <a:t>družstva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2000" b="1" i="1" dirty="0" smtClean="0"/>
              <a:t>Na pláne sme nemali len </a:t>
            </a:r>
            <a:r>
              <a:rPr lang="sk-SK" sz="2000" b="1" i="1" dirty="0" err="1" smtClean="0"/>
              <a:t>pozeračky</a:t>
            </a:r>
            <a:r>
              <a:rPr lang="sk-SK" sz="2000" b="1" i="1" dirty="0" smtClean="0"/>
              <a:t>, ale aj praktické oberačky </a:t>
            </a:r>
            <a:r>
              <a:rPr lang="sk-SK" sz="2000" b="1" i="1" dirty="0" smtClean="0">
                <a:sym typeface="Wingdings" panose="05000000000000000000" pitchFamily="2" charset="2"/>
              </a:rPr>
              <a:t></a:t>
            </a:r>
            <a:endParaRPr lang="sk-SK" sz="2000" b="1" i="1" dirty="0"/>
          </a:p>
        </p:txBody>
      </p:sp>
      <p:pic>
        <p:nvPicPr>
          <p:cNvPr id="5" name="Obrázo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55976" y="2420888"/>
            <a:ext cx="4533234" cy="3034644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3528" y="3212976"/>
            <a:ext cx="4824536" cy="3229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85222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>
                <a:latin typeface="Jokerman" panose="04090605060D06020702" pitchFamily="82" charset="0"/>
              </a:rPr>
              <a:t>Deň </a:t>
            </a:r>
            <a:r>
              <a:rPr lang="sk-SK" dirty="0" smtClean="0">
                <a:latin typeface="Jokerman" panose="04090605060D06020702" pitchFamily="82" charset="0"/>
              </a:rPr>
              <a:t>jablka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2000" i="1" dirty="0" smtClean="0"/>
              <a:t>Každoročne si pripomíname Deň jablka, ktorý pripadá na 21.10. Aktivity sú pripravené pre všetky deti z 1.-4. ročníka. Výstupom môžu byť aj takéto dielka. </a:t>
            </a:r>
            <a:endParaRPr lang="sk-SK" sz="2000" i="1" dirty="0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6200000">
            <a:off x="2915918" y="3832961"/>
            <a:ext cx="2592890" cy="3457187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96136" y="2845953"/>
            <a:ext cx="3009035" cy="4012047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5012697">
            <a:off x="566073" y="3055052"/>
            <a:ext cx="1969070" cy="2625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740473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4199" y="1412776"/>
            <a:ext cx="9153149" cy="584623"/>
          </a:xfrm>
        </p:spPr>
        <p:txBody>
          <a:bodyPr>
            <a:normAutofit/>
          </a:bodyPr>
          <a:lstStyle/>
          <a:p>
            <a:r>
              <a:rPr lang="sk-SK" sz="2800" dirty="0" err="1">
                <a:latin typeface="Jokerman" panose="04090605060D06020702" pitchFamily="82" charset="0"/>
              </a:rPr>
              <a:t>Jabl´čkové</a:t>
            </a:r>
            <a:r>
              <a:rPr lang="sk-SK" sz="2800" dirty="0">
                <a:latin typeface="Jokerman" panose="04090605060D06020702" pitchFamily="82" charset="0"/>
              </a:rPr>
              <a:t> desiate a ovocný džús z nášho sadu</a:t>
            </a:r>
            <a:endParaRPr lang="sk-SK" sz="28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i="1" dirty="0" smtClean="0"/>
              <a:t>Každý týždeň dostanú naše deti pohár jablkového džúsu a jedno jabĺčko zdarma ako vitamínovú desiatu. Prirodzene tak pestujeme zdravý návyk, veď v kolektíve nám predsa lepšie chutí.</a:t>
            </a:r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6200000">
            <a:off x="5457199" y="3479905"/>
            <a:ext cx="2718906" cy="3625208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584" y="3933055"/>
            <a:ext cx="3608387" cy="2706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941000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>
                <a:latin typeface="Jokerman" panose="04090605060D06020702" pitchFamily="82" charset="0"/>
              </a:rPr>
              <a:t>* Deň s </a:t>
            </a:r>
            <a:r>
              <a:rPr lang="sk-SK" dirty="0" smtClean="0">
                <a:latin typeface="Jokerman" panose="04090605060D06020702" pitchFamily="82" charset="0"/>
              </a:rPr>
              <a:t>rakytníkom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2000" i="1" dirty="0" smtClean="0"/>
              <a:t>Počas dopoludnia v tomto týždni sa deti mohli dozvedieť viac aj o rakytníku, ktorý pestuje naše poľnohospodárske družstvo. Boli sme sa naň aj pozrieť, ale pár informácii navyše sa vždy hodí. Aktivity sa zúčastnilo na dve etapy 113 detí</a:t>
            </a:r>
            <a:endParaRPr lang="sk-SK" sz="2000" i="1" dirty="0"/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20" y="3491194"/>
            <a:ext cx="4032448" cy="3024336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27984" y="3491194"/>
            <a:ext cx="4248472" cy="3186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562672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>
                <a:latin typeface="Jokerman" panose="04090605060D06020702" pitchFamily="82" charset="0"/>
              </a:rPr>
              <a:t>Výstava Plody </a:t>
            </a:r>
            <a:r>
              <a:rPr lang="sk-SK" dirty="0" smtClean="0">
                <a:latin typeface="Jokerman" panose="04090605060D06020702" pitchFamily="82" charset="0"/>
              </a:rPr>
              <a:t>jesene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2000" i="1" dirty="0" smtClean="0"/>
              <a:t>Vďaka tvorivým deťom a ich rodičom môžeme každoročne obdivovať v našom vestibule krásne výrobky z toho, čo nám pani Jeseň vykúzli v našich záhradách. Do aktivity sa môžu zapojiť všetky deti našej školy .</a:t>
            </a:r>
          </a:p>
          <a:p>
            <a:endParaRPr lang="sk-SK" sz="2000" i="1" dirty="0"/>
          </a:p>
        </p:txBody>
      </p:sp>
      <p:pic>
        <p:nvPicPr>
          <p:cNvPr id="4" name="Obrázok 3" descr="DSC_000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2996952"/>
            <a:ext cx="3379418" cy="2244539"/>
          </a:xfrm>
          <a:prstGeom prst="rect">
            <a:avLst/>
          </a:prstGeom>
        </p:spPr>
      </p:pic>
      <p:pic>
        <p:nvPicPr>
          <p:cNvPr id="5" name="Obrázok 4" descr="DSC_003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24128" y="2996952"/>
            <a:ext cx="2843808" cy="1888798"/>
          </a:xfrm>
          <a:prstGeom prst="rect">
            <a:avLst/>
          </a:prstGeom>
        </p:spPr>
      </p:pic>
      <p:pic>
        <p:nvPicPr>
          <p:cNvPr id="6" name="Obrázok 5" descr="DSC_099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131840" y="2995334"/>
            <a:ext cx="2565502" cy="3862666"/>
          </a:xfrm>
          <a:prstGeom prst="rect">
            <a:avLst/>
          </a:prstGeom>
        </p:spPr>
      </p:pic>
      <p:pic>
        <p:nvPicPr>
          <p:cNvPr id="7" name="Obrázok 6" descr="DSC_0977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868144" y="4941168"/>
            <a:ext cx="2660956" cy="1767352"/>
          </a:xfrm>
          <a:prstGeom prst="rect">
            <a:avLst/>
          </a:prstGeom>
        </p:spPr>
      </p:pic>
      <p:pic>
        <p:nvPicPr>
          <p:cNvPr id="8" name="Obrázok 7" descr="DSC_0989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39552" y="5301208"/>
            <a:ext cx="2123728" cy="1410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056601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-9149" y="1443835"/>
            <a:ext cx="8541589" cy="584623"/>
          </a:xfrm>
        </p:spPr>
        <p:txBody>
          <a:bodyPr>
            <a:normAutofit fontScale="90000"/>
          </a:bodyPr>
          <a:lstStyle/>
          <a:p>
            <a:r>
              <a:rPr lang="sk-SK" dirty="0">
                <a:latin typeface="Jokerman" panose="04090605060D06020702" pitchFamily="82" charset="0"/>
              </a:rPr>
              <a:t>* Mrkvová </a:t>
            </a:r>
            <a:r>
              <a:rPr lang="sk-SK" dirty="0" smtClean="0">
                <a:latin typeface="Jokerman" panose="04090605060D06020702" pitchFamily="82" charset="0"/>
              </a:rPr>
              <a:t>nátierka a kapustový šalát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2000" i="1" dirty="0" smtClean="0"/>
              <a:t>Počas aktivít pre 5.-7. ročník si deti mohli pripraviť mrkvovú nátierku i výborný kapustový šalát. Aktivity sa zúčastnilo 104 detí.</a:t>
            </a:r>
            <a:endParaRPr lang="sk-SK" sz="2000" i="1" dirty="0"/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20" y="2780928"/>
            <a:ext cx="3035829" cy="2276872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27584" y="3919364"/>
            <a:ext cx="3323861" cy="2492896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37397" y="2842202"/>
            <a:ext cx="4788024" cy="3591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157084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ázok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03642" y="4106190"/>
            <a:ext cx="3690228" cy="2767671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-9149" y="1443835"/>
            <a:ext cx="8757613" cy="584623"/>
          </a:xfrm>
        </p:spPr>
        <p:txBody>
          <a:bodyPr>
            <a:normAutofit fontScale="90000"/>
          </a:bodyPr>
          <a:lstStyle/>
          <a:p>
            <a:r>
              <a:rPr lang="sk-SK" dirty="0">
                <a:latin typeface="Jokerman" panose="04090605060D06020702" pitchFamily="82" charset="0"/>
              </a:rPr>
              <a:t>* Mrkvová nátierka a kapustový šalát</a:t>
            </a:r>
            <a:endParaRPr lang="sk-SK" dirty="0"/>
          </a:p>
        </p:txBody>
      </p:sp>
      <p:pic>
        <p:nvPicPr>
          <p:cNvPr id="9" name="Obrázo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6064" y="3645024"/>
            <a:ext cx="3995936" cy="2996952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8032" y="1988840"/>
            <a:ext cx="4572000" cy="1844824"/>
          </a:xfrm>
          <a:prstGeom prst="rect">
            <a:avLst/>
          </a:prstGeom>
        </p:spPr>
      </p:pic>
      <p:pic>
        <p:nvPicPr>
          <p:cNvPr id="4" name="Zástupný symbol obsahu 3"/>
          <p:cNvPicPr>
            <a:picLocks noGrp="1" noChangeAspect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860794">
            <a:off x="4337935" y="3367539"/>
            <a:ext cx="2282577" cy="1711933"/>
          </a:xfrm>
        </p:spPr>
      </p:pic>
    </p:spTree>
    <p:extLst>
      <p:ext uri="{BB962C8B-B14F-4D97-AF65-F5344CB8AC3E}">
        <p14:creationId xmlns:p14="http://schemas.microsoft.com/office/powerpoint/2010/main" xmlns="" val="23977527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 smtClean="0">
                <a:latin typeface="Jokerman" panose="04090605060D06020702" pitchFamily="82" charset="0"/>
              </a:rPr>
              <a:t> </a:t>
            </a:r>
            <a:br>
              <a:rPr lang="sk-SK" dirty="0" smtClean="0">
                <a:latin typeface="Jokerman" panose="04090605060D06020702" pitchFamily="82" charset="0"/>
              </a:rPr>
            </a:br>
            <a:r>
              <a:rPr lang="sk-SK" dirty="0" smtClean="0">
                <a:latin typeface="Jokerman" panose="04090605060D06020702" pitchFamily="82" charset="0"/>
              </a:rPr>
              <a:t>Pečenie cuketového koláča</a:t>
            </a:r>
            <a:r>
              <a:rPr lang="sk-SK" dirty="0"/>
              <a:t/>
            </a:r>
            <a:br>
              <a:rPr lang="sk-SK" dirty="0"/>
            </a:b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2000" i="1" dirty="0" smtClean="0">
                <a:latin typeface="+mj-lt"/>
              </a:rPr>
              <a:t>Aktivita je určená </a:t>
            </a:r>
            <a:r>
              <a:rPr lang="sk-SK" sz="2000" i="1" dirty="0">
                <a:latin typeface="+mj-lt"/>
              </a:rPr>
              <a:t>p</a:t>
            </a:r>
            <a:r>
              <a:rPr lang="sk-SK" sz="2000" i="1" dirty="0" smtClean="0">
                <a:latin typeface="+mj-lt"/>
              </a:rPr>
              <a:t>re deti z ročníkov 5.-7.</a:t>
            </a:r>
          </a:p>
          <a:p>
            <a:r>
              <a:rPr lang="sk-SK" sz="2000" i="1" dirty="0" smtClean="0">
                <a:latin typeface="+mj-lt"/>
              </a:rPr>
              <a:t>Zúčastnilo sa jej 104 detí</a:t>
            </a:r>
          </a:p>
          <a:p>
            <a:r>
              <a:rPr lang="sk-SK" sz="2000" i="1" dirty="0" smtClean="0">
                <a:latin typeface="+mj-lt"/>
              </a:rPr>
              <a:t>Deti priniesli do školy cuketu, vajíčka, džem. Ďalšie suroviny sa nakúpili v predajni , kde boli označené slovenské výrobky a v družstevnej </a:t>
            </a:r>
            <a:r>
              <a:rPr lang="sk-SK" sz="2000" i="1" dirty="0" err="1" smtClean="0">
                <a:latin typeface="+mj-lt"/>
              </a:rPr>
              <a:t>bio</a:t>
            </a:r>
            <a:r>
              <a:rPr lang="sk-SK" sz="2000" i="1" dirty="0" smtClean="0">
                <a:latin typeface="+mj-lt"/>
              </a:rPr>
              <a:t> predajni. Po rozhovore o tom, ako si môžu pripraviť sladký, ale zdravý koláč, sa pustili do práce. Pri používaní jednotlivých surovín sa oboznámili  s ich vlastnosťami, obsahom vitamínov a pôsobení na organizmus.</a:t>
            </a:r>
          </a:p>
          <a:p>
            <a:r>
              <a:rPr lang="sk-SK" sz="2000" i="1" dirty="0" smtClean="0">
                <a:latin typeface="+mj-lt"/>
              </a:rPr>
              <a:t>Po upečení a dokončení  cuketového koláča  žiaci počkali, aby trochu vychladol a potom ochutnávali kúsky  s vysvetlením, že treba jesť menej, treba dať pozor na prejedanie sa.  </a:t>
            </a:r>
            <a:endParaRPr lang="sk-SK" sz="2000" i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62514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sk-SK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51920" y="1138436"/>
            <a:ext cx="2459765" cy="1844824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52020" y="2492896"/>
            <a:ext cx="3419872" cy="2564904"/>
          </a:xfrm>
          <a:prstGeom prst="rect">
            <a:avLst/>
          </a:prstGeom>
        </p:spPr>
      </p:pic>
      <p:pic>
        <p:nvPicPr>
          <p:cNvPr id="10" name="Obrázok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83968" y="5224508"/>
            <a:ext cx="4355976" cy="1633491"/>
          </a:xfrm>
          <a:prstGeom prst="rect">
            <a:avLst/>
          </a:prstGeom>
        </p:spPr>
      </p:pic>
      <p:pic>
        <p:nvPicPr>
          <p:cNvPr id="6" name="Zástupný symbol obsahu 5"/>
          <p:cNvPicPr>
            <a:picLocks noGrp="1" noChangeAspect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737" y="1988840"/>
            <a:ext cx="4442817" cy="3332113"/>
          </a:xfrm>
        </p:spPr>
      </p:pic>
    </p:spTree>
    <p:extLst>
      <p:ext uri="{BB962C8B-B14F-4D97-AF65-F5344CB8AC3E}">
        <p14:creationId xmlns:p14="http://schemas.microsoft.com/office/powerpoint/2010/main" xmlns="" val="26983849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>
                <a:latin typeface="Jokerman" panose="04090605060D06020702" pitchFamily="82" charset="0"/>
              </a:rPr>
              <a:t> * Sušenie </a:t>
            </a:r>
            <a:r>
              <a:rPr lang="sk-SK" dirty="0" smtClean="0">
                <a:latin typeface="Jokerman" panose="04090605060D06020702" pitchFamily="82" charset="0"/>
              </a:rPr>
              <a:t>ovocia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2000" i="1" dirty="0" smtClean="0"/>
              <a:t>Deti z 3.A si spestrili deň sušením jabĺčok .</a:t>
            </a:r>
            <a:endParaRPr lang="sk-SK" sz="2000" i="1" dirty="0"/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5405" y="2492896"/>
            <a:ext cx="2808312" cy="2106234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35476" y="4641689"/>
            <a:ext cx="2627784" cy="1970838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99792" y="2904019"/>
            <a:ext cx="3849514" cy="2887136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44208" y="1944701"/>
            <a:ext cx="2699792" cy="202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725351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-9149" y="1443835"/>
            <a:ext cx="8973637" cy="584623"/>
          </a:xfrm>
        </p:spPr>
        <p:txBody>
          <a:bodyPr>
            <a:noAutofit/>
          </a:bodyPr>
          <a:lstStyle/>
          <a:p>
            <a:r>
              <a:rPr lang="sk-SK" sz="2400" dirty="0">
                <a:latin typeface="Jokerman" panose="04090605060D06020702" pitchFamily="82" charset="0"/>
              </a:rPr>
              <a:t>Ako na to, aby ostalo ovocie a zelenina čo najdlhšie </a:t>
            </a:r>
            <a:r>
              <a:rPr lang="sk-SK" sz="2400" dirty="0" smtClean="0">
                <a:latin typeface="Jokerman" panose="04090605060D06020702" pitchFamily="82" charset="0"/>
              </a:rPr>
              <a:t>fit</a:t>
            </a:r>
            <a:endParaRPr lang="sk-SK" sz="2400" dirty="0"/>
          </a:p>
        </p:txBody>
      </p:sp>
      <p:pic>
        <p:nvPicPr>
          <p:cNvPr id="4" name="Zástupný symbol obsah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1560" y="3140968"/>
            <a:ext cx="2175048" cy="2900064"/>
          </a:xfr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6200000">
            <a:off x="3754747" y="1797982"/>
            <a:ext cx="3737440" cy="4983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811639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-9149" y="1443835"/>
            <a:ext cx="9045645" cy="584623"/>
          </a:xfrm>
        </p:spPr>
        <p:txBody>
          <a:bodyPr>
            <a:normAutofit/>
          </a:bodyPr>
          <a:lstStyle/>
          <a:p>
            <a:r>
              <a:rPr lang="sk-SK" sz="1400" dirty="0" smtClean="0"/>
              <a:t>Pán učiteľ  biológie  deťom z  nižších  ročníkov  predviedol  správne  uskladnenie  ovocia i zeleniny. Aktivity sa zúčastnilo 113 detí.</a:t>
            </a:r>
            <a:endParaRPr lang="sk-SK" sz="1400" dirty="0"/>
          </a:p>
        </p:txBody>
      </p:sp>
      <p:pic>
        <p:nvPicPr>
          <p:cNvPr id="4" name="Zástupný symbol obsah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7544" y="2276872"/>
            <a:ext cx="1836204" cy="2448272"/>
          </a:xfr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6200000">
            <a:off x="2783901" y="1764836"/>
            <a:ext cx="2232851" cy="2977134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6200000">
            <a:off x="533652" y="3789288"/>
            <a:ext cx="2556888" cy="3409184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84168" y="1988840"/>
            <a:ext cx="2930691" cy="3907588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66917" y="3913239"/>
            <a:ext cx="1641868" cy="2189157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6200000">
            <a:off x="4125123" y="4986271"/>
            <a:ext cx="1674187" cy="2232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645602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512" y="476672"/>
            <a:ext cx="8784976" cy="584623"/>
          </a:xfrm>
        </p:spPr>
        <p:txBody>
          <a:bodyPr>
            <a:normAutofit/>
          </a:bodyPr>
          <a:lstStyle/>
          <a:p>
            <a:r>
              <a:rPr lang="sk-SK" sz="2800" i="1" dirty="0" smtClean="0"/>
              <a:t>... aj takto sa dá „uskladňovať“ = záverečná ochutnávka</a:t>
            </a:r>
            <a:endParaRPr lang="sk-SK" sz="2800" i="1" dirty="0"/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55776" y="1772816"/>
            <a:ext cx="6780245" cy="5085184"/>
          </a:xfrm>
          <a:prstGeom prst="rect">
            <a:avLst/>
          </a:prstGeom>
        </p:spPr>
      </p:pic>
      <p:pic>
        <p:nvPicPr>
          <p:cNvPr id="6" name="Zástupný symbol obsahu 5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3528" y="1340768"/>
            <a:ext cx="3435527" cy="2575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246075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196752"/>
            <a:ext cx="6413609" cy="872655"/>
          </a:xfrm>
        </p:spPr>
        <p:txBody>
          <a:bodyPr>
            <a:normAutofit/>
          </a:bodyPr>
          <a:lstStyle/>
          <a:p>
            <a:r>
              <a:rPr lang="sk-SK" sz="3000" dirty="0">
                <a:latin typeface="Jokerman" panose="04090605060D06020702" pitchFamily="82" charset="0"/>
              </a:rPr>
              <a:t>Základná škola J.A. Komenského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dirty="0">
                <a:latin typeface="Jokerman" panose="04090605060D06020702" pitchFamily="82" charset="0"/>
              </a:rPr>
              <a:t>Nová cesta 9, Tvrdošovce 94110</a:t>
            </a:r>
          </a:p>
          <a:p>
            <a:r>
              <a:rPr lang="sk-SK" sz="3200" dirty="0">
                <a:latin typeface="Jokerman" panose="04090605060D06020702" pitchFamily="82" charset="0"/>
              </a:rPr>
              <a:t>kontaktná osoba : Eva </a:t>
            </a:r>
            <a:r>
              <a:rPr lang="sk-SK" sz="3200" dirty="0" err="1">
                <a:latin typeface="Jokerman" panose="04090605060D06020702" pitchFamily="82" charset="0"/>
              </a:rPr>
              <a:t>Borbélyová</a:t>
            </a:r>
            <a:r>
              <a:rPr lang="sk-SK" sz="3200" dirty="0">
                <a:latin typeface="Jokerman" panose="04090605060D06020702" pitchFamily="82" charset="0"/>
              </a:rPr>
              <a:t>, </a:t>
            </a:r>
            <a:r>
              <a:rPr lang="sk-SK" sz="3200" dirty="0" err="1">
                <a:latin typeface="Jokerman" panose="04090605060D06020702" pitchFamily="82" charset="0"/>
              </a:rPr>
              <a:t>evickaal</a:t>
            </a:r>
            <a:r>
              <a:rPr lang="sk-SK" sz="3200" dirty="0">
                <a:latin typeface="Jokerman" panose="04090605060D06020702" pitchFamily="82" charset="0"/>
              </a:rPr>
              <a:t> @</a:t>
            </a:r>
            <a:r>
              <a:rPr lang="sk-SK" sz="3200" dirty="0" err="1">
                <a:latin typeface="Jokerman" panose="04090605060D06020702" pitchFamily="82" charset="0"/>
              </a:rPr>
              <a:t>centrum.sk</a:t>
            </a:r>
            <a:r>
              <a:rPr lang="sk-SK" sz="3200" dirty="0">
                <a:latin typeface="Jokerman" panose="04090605060D06020702" pitchFamily="82" charset="0"/>
              </a:rPr>
              <a:t>, 0907 105 426 </a:t>
            </a:r>
            <a:endParaRPr lang="sk-SK" sz="3200" i="1" dirty="0">
              <a:latin typeface="Jokerman" panose="04090605060D06020702" pitchFamily="82" charset="0"/>
            </a:endParaRPr>
          </a:p>
          <a:p>
            <a:r>
              <a:rPr lang="sk-SK" dirty="0" smtClean="0">
                <a:latin typeface="Jokerman" panose="04090605060D06020702" pitchFamily="82" charset="0"/>
              </a:rPr>
              <a:t>do </a:t>
            </a:r>
            <a:r>
              <a:rPr lang="sk-SK" dirty="0">
                <a:latin typeface="Jokerman" panose="04090605060D06020702" pitchFamily="82" charset="0"/>
              </a:rPr>
              <a:t>aktivity sa </a:t>
            </a:r>
            <a:r>
              <a:rPr lang="sk-SK" dirty="0" smtClean="0">
                <a:latin typeface="Jokerman" panose="04090605060D06020702" pitchFamily="82" charset="0"/>
              </a:rPr>
              <a:t>zapojilo 283</a:t>
            </a:r>
            <a:endParaRPr lang="sk-SK" dirty="0">
              <a:latin typeface="Jokerman" panose="04090605060D06020702" pitchFamily="82" charset="0"/>
            </a:endParaRPr>
          </a:p>
          <a:p>
            <a:r>
              <a:rPr lang="sk-SK" dirty="0">
                <a:latin typeface="Jokerman" panose="04090605060D06020702" pitchFamily="82" charset="0"/>
              </a:rPr>
              <a:t>Názov dennej témy je  ZELENINA A OVOCIE</a:t>
            </a:r>
          </a:p>
          <a:p>
            <a:r>
              <a:rPr lang="sk-SK" dirty="0">
                <a:latin typeface="Jokerman" panose="04090605060D06020702" pitchFamily="82" charset="0"/>
              </a:rPr>
              <a:t> celkový počet žiakov našej školy  je </a:t>
            </a:r>
            <a:r>
              <a:rPr lang="sk-SK" dirty="0" smtClean="0">
                <a:latin typeface="Jokerman" panose="04090605060D06020702" pitchFamily="82" charset="0"/>
              </a:rPr>
              <a:t>283 </a:t>
            </a:r>
            <a:r>
              <a:rPr lang="sk-SK" dirty="0">
                <a:latin typeface="Jokerman" panose="04090605060D06020702" pitchFamily="82" charset="0"/>
              </a:rPr>
              <a:t>detí</a:t>
            </a:r>
          </a:p>
          <a:p>
            <a:endParaRPr lang="sk-SK" dirty="0">
              <a:latin typeface="Jokerman" panose="04090605060D0602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57550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198</TotalTime>
  <Words>640</Words>
  <Application>Microsoft Office PowerPoint</Application>
  <PresentationFormat>Prezentácia na obrazovke (4:3)</PresentationFormat>
  <Paragraphs>56</Paragraphs>
  <Slides>20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20</vt:i4>
      </vt:variant>
    </vt:vector>
  </HeadingPairs>
  <TitlesOfParts>
    <vt:vector size="21" baseType="lpstr">
      <vt:lpstr>Motív Office</vt:lpstr>
      <vt:lpstr>Zelenina a ovocie</vt:lpstr>
      <vt:lpstr>Základná škola J.A. Komenského</vt:lpstr>
      <vt:lpstr>Ovocná ochutnávka.  </vt:lpstr>
      <vt:lpstr>Ovocná ochutnávka. </vt:lpstr>
      <vt:lpstr>* Zeleninové tajomstvá</vt:lpstr>
      <vt:lpstr> * Exurzia v sade</vt:lpstr>
      <vt:lpstr>* Oberanie jabĺk v sade nášho poľnohospod. družstva</vt:lpstr>
      <vt:lpstr>Deň jablka</vt:lpstr>
      <vt:lpstr>Jabl´čkové desiate a ovocný džús z nášho sadu</vt:lpstr>
      <vt:lpstr>* Deň s rakytníkom</vt:lpstr>
      <vt:lpstr>Výstava Plody jesene</vt:lpstr>
      <vt:lpstr>* Mrkvová nátierka a kapustový šalát</vt:lpstr>
      <vt:lpstr>* Mrkvová nátierka a kapustový šalát</vt:lpstr>
      <vt:lpstr>  Pečenie cuketového koláča </vt:lpstr>
      <vt:lpstr>Snímka 15</vt:lpstr>
      <vt:lpstr> * Sušenie ovocia</vt:lpstr>
      <vt:lpstr>Ako na to, aby ostalo ovocie a zelenina čo najdlhšie fit</vt:lpstr>
      <vt:lpstr>Pán učiteľ  biológie  deťom z  nižších  ročníkov  predviedol  správne  uskladnenie  ovocia i zeleniny. Aktivity sa zúčastnilo 113 detí.</vt:lpstr>
      <vt:lpstr>... aj takto sa dá „uskladňovať“ = záverečná ochutnávka</vt:lpstr>
      <vt:lpstr>Základná škola J.A. Komenského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Zelenina a ovocie</dc:title>
  <dc:creator>asus</dc:creator>
  <cp:lastModifiedBy>User</cp:lastModifiedBy>
  <cp:revision>30</cp:revision>
  <dcterms:created xsi:type="dcterms:W3CDTF">2014-10-09T16:34:47Z</dcterms:created>
  <dcterms:modified xsi:type="dcterms:W3CDTF">2015-08-12T00:05:48Z</dcterms:modified>
</cp:coreProperties>
</file>